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" Type="http://schemas.openxmlformats.org/officeDocument/2006/relationships/hyperlink" Target="http://www.1ppt.com/hangye/" TargetMode="External"/><Relationship Id="rId17" Type="http://schemas.openxmlformats.org/officeDocument/2006/relationships/slideLayout" Target="../slideLayouts/slideLayout1.xml"/><Relationship Id="rId16" Type="http://schemas.openxmlformats.org/officeDocument/2006/relationships/image" Target="../media/image21.jpeg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fan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6130" name="AutoShape 4"/>
          <p:cNvSpPr/>
          <p:nvPr/>
        </p:nvSpPr>
        <p:spPr>
          <a:xfrm>
            <a:off x="9507538" y="4432300"/>
            <a:ext cx="300037" cy="300038"/>
          </a:xfrm>
          <a:prstGeom prst="octagon">
            <a:avLst>
              <a:gd name="adj" fmla="val 29282"/>
            </a:avLst>
          </a:prstGeom>
          <a:solidFill>
            <a:srgbClr val="FFCC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76131" name="AutoShape 5"/>
          <p:cNvSpPr/>
          <p:nvPr/>
        </p:nvSpPr>
        <p:spPr>
          <a:xfrm>
            <a:off x="9063038" y="4149725"/>
            <a:ext cx="430212" cy="431800"/>
          </a:xfrm>
          <a:prstGeom prst="octagon">
            <a:avLst>
              <a:gd name="adj" fmla="val 29282"/>
            </a:avLst>
          </a:prstGeom>
          <a:solidFill>
            <a:srgbClr val="99CC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76132" name="AutoShape 6"/>
          <p:cNvSpPr/>
          <p:nvPr/>
        </p:nvSpPr>
        <p:spPr>
          <a:xfrm>
            <a:off x="3222625" y="4262438"/>
            <a:ext cx="206375" cy="206375"/>
          </a:xfrm>
          <a:prstGeom prst="octagon">
            <a:avLst>
              <a:gd name="adj" fmla="val 29282"/>
            </a:avLst>
          </a:prstGeom>
          <a:solidFill>
            <a:srgbClr val="FF99CC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76133" name="AutoShape 7"/>
          <p:cNvSpPr/>
          <p:nvPr/>
        </p:nvSpPr>
        <p:spPr>
          <a:xfrm>
            <a:off x="2925763" y="3965575"/>
            <a:ext cx="296862" cy="296863"/>
          </a:xfrm>
          <a:prstGeom prst="octagon">
            <a:avLst>
              <a:gd name="adj" fmla="val 29282"/>
            </a:avLst>
          </a:prstGeom>
          <a:solidFill>
            <a:srgbClr val="99CC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76134" name="AutoShape 9"/>
          <p:cNvSpPr/>
          <p:nvPr/>
        </p:nvSpPr>
        <p:spPr>
          <a:xfrm>
            <a:off x="2822575" y="4732338"/>
            <a:ext cx="206375" cy="206375"/>
          </a:xfrm>
          <a:prstGeom prst="octagon">
            <a:avLst>
              <a:gd name="adj" fmla="val 29282"/>
            </a:avLst>
          </a:prstGeom>
          <a:solidFill>
            <a:srgbClr val="FFCC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76135" name="AutoShape 10"/>
          <p:cNvSpPr/>
          <p:nvPr/>
        </p:nvSpPr>
        <p:spPr>
          <a:xfrm>
            <a:off x="9139238" y="3759200"/>
            <a:ext cx="206375" cy="206375"/>
          </a:xfrm>
          <a:prstGeom prst="octagon">
            <a:avLst>
              <a:gd name="adj" fmla="val 29282"/>
            </a:avLst>
          </a:prstGeom>
          <a:solidFill>
            <a:srgbClr val="FF99CC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76136" name="Text Box 10"/>
          <p:cNvSpPr/>
          <p:nvPr/>
        </p:nvSpPr>
        <p:spPr>
          <a:xfrm>
            <a:off x="1512888" y="1268413"/>
            <a:ext cx="9155112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</a:t>
            </a:r>
            <a:r>
              <a:rPr lang="en-US" altLang="zh-CN" sz="48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Teachers </a:t>
            </a:r>
            <a:endParaRPr lang="en-US" altLang="zh-CN" sz="48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8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Lesson 1</a:t>
            </a:r>
            <a:endParaRPr lang="en-US" altLang="zh-CN" sz="48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5346" name="TextBox 5"/>
          <p:cNvSpPr/>
          <p:nvPr/>
        </p:nvSpPr>
        <p:spPr>
          <a:xfrm>
            <a:off x="2279650" y="1989138"/>
            <a:ext cx="6432550" cy="39693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A: She’s my favorite teacher.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      Who’s she? Guess!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B: What’s she like?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A: She’s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…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She’s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…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She has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…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She’s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…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B: Is she our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…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teacher?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A: Yes, she is. She’s …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pic>
        <p:nvPicPr>
          <p:cNvPr id="185347" name="Picture 5" descr="(7O5(SZFTL[0VGXRK%[Y@7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1704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5348" name="Text Box 6"/>
          <p:cNvSpPr/>
          <p:nvPr/>
        </p:nvSpPr>
        <p:spPr>
          <a:xfrm>
            <a:off x="3792538" y="620713"/>
            <a:ext cx="411543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Talk and Describe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3" descr="C:\Users\Tania\AppData\Roaming\Tencent\Users\344698322\QQ\WinTemp\RichOle\L{RVSRS4HEIMIO@UYMF_YZ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44450"/>
            <a:ext cx="1687513" cy="1728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Text Box 32"/>
          <p:cNvSpPr/>
          <p:nvPr/>
        </p:nvSpPr>
        <p:spPr>
          <a:xfrm>
            <a:off x="3359150" y="3429000"/>
            <a:ext cx="6036945" cy="20612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He’s my teacher. His hair is short.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And he wears cool glasses, too.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He teaches Chinese to us.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He teaches me and you.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6372" name="Text Box 6"/>
          <p:cNvSpPr/>
          <p:nvPr/>
        </p:nvSpPr>
        <p:spPr>
          <a:xfrm>
            <a:off x="2855913" y="620713"/>
            <a:ext cx="218376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chemeClr val="hlink"/>
                </a:solidFill>
                <a:latin typeface="Arial" panose="020B0604020202020204" pitchFamily="34" charset="0"/>
              </a:rPr>
              <a:t>Let's say</a:t>
            </a:r>
            <a:r>
              <a:rPr lang="zh-CN" altLang="en-US" dirty="0">
                <a:latin typeface="Arial" panose="020B0604020202020204" pitchFamily="34" charset="0"/>
              </a:rPr>
              <a:t>.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86373" name="Picture 5" descr="u=2514820693,8504973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75" y="333375"/>
            <a:ext cx="2376488" cy="29702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7394" name="Rectangle 33"/>
          <p:cNvSpPr/>
          <p:nvPr/>
        </p:nvSpPr>
        <p:spPr>
          <a:xfrm>
            <a:off x="1420813" y="6454775"/>
            <a:ext cx="9247187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87395" name="Oval 34"/>
          <p:cNvSpPr/>
          <p:nvPr/>
        </p:nvSpPr>
        <p:spPr>
          <a:xfrm>
            <a:off x="10056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87396" name="Oval 35"/>
          <p:cNvSpPr/>
          <p:nvPr/>
        </p:nvSpPr>
        <p:spPr>
          <a:xfrm>
            <a:off x="9852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87397" name="Oval 36"/>
          <p:cNvSpPr/>
          <p:nvPr/>
        </p:nvSpPr>
        <p:spPr>
          <a:xfrm>
            <a:off x="9496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87398" name="Text Box 38"/>
          <p:cNvSpPr/>
          <p:nvPr/>
        </p:nvSpPr>
        <p:spPr>
          <a:xfrm>
            <a:off x="1762125" y="2444750"/>
            <a:ext cx="8601075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She’s my teacher. She is young.</a:t>
            </a:r>
            <a:endParaRPr lang="zh-CN" altLang="en-US" sz="36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And she has pretty, curly hair.</a:t>
            </a:r>
            <a:endParaRPr lang="zh-CN" altLang="en-US" sz="36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She teaches English to us.</a:t>
            </a:r>
            <a:endParaRPr lang="zh-CN" altLang="en-US" sz="36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She teaches us with care</a:t>
            </a:r>
            <a:r>
              <a:rPr lang="en-US" altLang="zh-CN" sz="3600" dirty="0">
                <a:latin typeface="Times New Roman" panose="02020603050405020304" pitchFamily="18" charset="0"/>
                <a:sym typeface="Times New Roman" panose="02020603050405020304" pitchFamily="18" charset="0"/>
              </a:rPr>
              <a:t>.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  <p:pic>
        <p:nvPicPr>
          <p:cNvPr id="187399" name="Picture 7" descr="u=2964147591,1094950507&amp;fm=21&amp;gp=0"/>
          <p:cNvPicPr>
            <a:picLocks noChangeAspect="1"/>
          </p:cNvPicPr>
          <p:nvPr/>
        </p:nvPicPr>
        <p:blipFill>
          <a:blip r:embed="rId1"/>
          <a:srcRect r="19577"/>
          <a:stretch>
            <a:fillRect/>
          </a:stretch>
        </p:blipFill>
        <p:spPr>
          <a:xfrm>
            <a:off x="6311900" y="404813"/>
            <a:ext cx="2513013" cy="2095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88418" name="Group 5"/>
          <p:cNvGrpSpPr/>
          <p:nvPr/>
        </p:nvGrpSpPr>
        <p:grpSpPr>
          <a:xfrm>
            <a:off x="917575" y="-557212"/>
            <a:ext cx="8166100" cy="1851025"/>
            <a:chOff x="0" y="0"/>
            <a:chExt cx="12868" cy="2922"/>
          </a:xfrm>
        </p:grpSpPr>
        <p:sp>
          <p:nvSpPr>
            <p:cNvPr id="188430" name="Oval 6"/>
            <p:cNvSpPr/>
            <p:nvPr/>
          </p:nvSpPr>
          <p:spPr>
            <a:xfrm>
              <a:off x="0" y="398"/>
              <a:ext cx="2264" cy="252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88431" name="Oval 7"/>
            <p:cNvSpPr/>
            <p:nvPr/>
          </p:nvSpPr>
          <p:spPr>
            <a:xfrm>
              <a:off x="1888" y="381"/>
              <a:ext cx="1160" cy="1293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88432" name="Oval 8"/>
            <p:cNvSpPr/>
            <p:nvPr/>
          </p:nvSpPr>
          <p:spPr>
            <a:xfrm>
              <a:off x="2919" y="238"/>
              <a:ext cx="1160" cy="129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88433" name="Oval 9"/>
            <p:cNvSpPr/>
            <p:nvPr/>
          </p:nvSpPr>
          <p:spPr>
            <a:xfrm>
              <a:off x="3817" y="490"/>
              <a:ext cx="1510" cy="1293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88434" name="Oval 10"/>
            <p:cNvSpPr/>
            <p:nvPr/>
          </p:nvSpPr>
          <p:spPr>
            <a:xfrm>
              <a:off x="5214" y="241"/>
              <a:ext cx="1248" cy="1293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88435" name="Oval 11"/>
            <p:cNvSpPr/>
            <p:nvPr/>
          </p:nvSpPr>
          <p:spPr>
            <a:xfrm>
              <a:off x="6038" y="5"/>
              <a:ext cx="1248" cy="1293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88436" name="Oval 12"/>
            <p:cNvSpPr/>
            <p:nvPr/>
          </p:nvSpPr>
          <p:spPr>
            <a:xfrm>
              <a:off x="7028" y="238"/>
              <a:ext cx="1248" cy="129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88437" name="Oval 13"/>
            <p:cNvSpPr/>
            <p:nvPr/>
          </p:nvSpPr>
          <p:spPr>
            <a:xfrm>
              <a:off x="7652" y="5"/>
              <a:ext cx="1248" cy="1293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88438" name="Oval 14"/>
            <p:cNvSpPr/>
            <p:nvPr/>
          </p:nvSpPr>
          <p:spPr>
            <a:xfrm>
              <a:off x="8616" y="463"/>
              <a:ext cx="1248" cy="129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88439" name="Oval 15"/>
            <p:cNvSpPr/>
            <p:nvPr/>
          </p:nvSpPr>
          <p:spPr>
            <a:xfrm>
              <a:off x="9523" y="240"/>
              <a:ext cx="1588" cy="1293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88440" name="Oval 16"/>
            <p:cNvSpPr/>
            <p:nvPr/>
          </p:nvSpPr>
          <p:spPr>
            <a:xfrm>
              <a:off x="10883" y="5"/>
              <a:ext cx="1588" cy="1293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88441" name="Oval 17"/>
            <p:cNvSpPr/>
            <p:nvPr/>
          </p:nvSpPr>
          <p:spPr>
            <a:xfrm>
              <a:off x="12074" y="0"/>
              <a:ext cx="794" cy="1293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188419" name="Rectangle 33"/>
          <p:cNvSpPr/>
          <p:nvPr/>
        </p:nvSpPr>
        <p:spPr>
          <a:xfrm>
            <a:off x="1420813" y="6454775"/>
            <a:ext cx="9247187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88420" name="Oval 34"/>
          <p:cNvSpPr/>
          <p:nvPr/>
        </p:nvSpPr>
        <p:spPr>
          <a:xfrm>
            <a:off x="10056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88421" name="Oval 35"/>
          <p:cNvSpPr/>
          <p:nvPr/>
        </p:nvSpPr>
        <p:spPr>
          <a:xfrm>
            <a:off x="9852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88422" name="Oval 36"/>
          <p:cNvSpPr/>
          <p:nvPr/>
        </p:nvSpPr>
        <p:spPr>
          <a:xfrm>
            <a:off x="9496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88423" name="Text Box 37"/>
          <p:cNvSpPr/>
          <p:nvPr/>
        </p:nvSpPr>
        <p:spPr>
          <a:xfrm>
            <a:off x="1979613" y="942975"/>
            <a:ext cx="224218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chemeClr val="bg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summary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8424" name="Text Box 39"/>
          <p:cNvSpPr/>
          <p:nvPr/>
        </p:nvSpPr>
        <p:spPr>
          <a:xfrm>
            <a:off x="1774825" y="3573463"/>
            <a:ext cx="7734300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chemeClr val="bg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2.How to describe your favorite teacher:                     </a:t>
            </a:r>
            <a:endParaRPr lang="zh-CN" altLang="en-US" sz="2800" dirty="0">
              <a:solidFill>
                <a:schemeClr val="bg1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chemeClr val="bg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What is he/ she like? He /She is……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8425" name="Text Box 21"/>
          <p:cNvSpPr txBox="1"/>
          <p:nvPr/>
        </p:nvSpPr>
        <p:spPr>
          <a:xfrm>
            <a:off x="2352675" y="3717925"/>
            <a:ext cx="6469380" cy="20612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chemeClr val="hlink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They’re my teachers. They are kind</a:t>
            </a:r>
            <a:r>
              <a:rPr lang="zh-CN" altLang="en-US" sz="3200" b="1" dirty="0">
                <a:solidFill>
                  <a:schemeClr val="hlink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.</a:t>
            </a:r>
            <a:endParaRPr lang="zh-CN" altLang="en-US" sz="3200" b="1" dirty="0">
              <a:solidFill>
                <a:schemeClr val="hlink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chemeClr val="hlink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And they’re very nice as well.</a:t>
            </a:r>
            <a:endParaRPr lang="zh-CN" altLang="en-US" sz="3200" b="1" dirty="0">
              <a:solidFill>
                <a:schemeClr val="hlink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chemeClr val="hlink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They teach us many things.</a:t>
            </a:r>
            <a:endParaRPr lang="zh-CN" altLang="en-US" sz="3200" b="1" dirty="0">
              <a:solidFill>
                <a:schemeClr val="hlink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chemeClr val="hlink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They teach us very well.</a:t>
            </a:r>
            <a:endParaRPr lang="zh-CN" altLang="en-US" sz="32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188426" name="Picture 22" descr="u=2964147591,1094950507&amp;fm=21&amp;gp=0"/>
          <p:cNvPicPr>
            <a:picLocks noChangeAspect="1"/>
          </p:cNvPicPr>
          <p:nvPr/>
        </p:nvPicPr>
        <p:blipFill>
          <a:blip r:embed="rId1"/>
          <a:srcRect r="19577"/>
          <a:stretch>
            <a:fillRect/>
          </a:stretch>
        </p:blipFill>
        <p:spPr>
          <a:xfrm>
            <a:off x="1524000" y="1270000"/>
            <a:ext cx="2511425" cy="209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8427" name="Picture 23" descr="u=586209431,831789280&amp;fm=21&amp;gp=0"/>
          <p:cNvPicPr>
            <a:picLocks noChangeAspect="1"/>
          </p:cNvPicPr>
          <p:nvPr/>
        </p:nvPicPr>
        <p:blipFill>
          <a:blip r:embed="rId2"/>
          <a:srcRect r="-571" b="2606"/>
          <a:stretch>
            <a:fillRect/>
          </a:stretch>
        </p:blipFill>
        <p:spPr>
          <a:xfrm>
            <a:off x="4727575" y="1485900"/>
            <a:ext cx="1676400" cy="2039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8428" name="Picture 24" descr="u=2806823286,1667443184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063" y="1412875"/>
            <a:ext cx="1743075" cy="209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8429" name="Picture 25" descr="u=2514820693,8504973&amp;fm=21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2125" y="4797425"/>
            <a:ext cx="1295400" cy="1620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9442" name="TextBox 3"/>
          <p:cNvSpPr/>
          <p:nvPr/>
        </p:nvSpPr>
        <p:spPr>
          <a:xfrm>
            <a:off x="1595438" y="0"/>
            <a:ext cx="334518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800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Look and write.</a:t>
            </a:r>
            <a:endParaRPr lang="zh-CN" altLang="en-US" sz="32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pic>
        <p:nvPicPr>
          <p:cNvPr id="189443" name="Picture 1" descr="C:\Users\Tania\AppData\Roaming\Tencent\Users\344698322\QQ\WinTemp\RichOle\7O]VXKYS}(3Y65QP[L)V5}Q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8313" y="1643063"/>
            <a:ext cx="3048000" cy="4429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9444" name="TextBox 5"/>
          <p:cNvSpPr/>
          <p:nvPr/>
        </p:nvSpPr>
        <p:spPr>
          <a:xfrm>
            <a:off x="5095875" y="2428875"/>
            <a:ext cx="685800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Mrs. Wu is our English__________. She is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nice and_________. She has long________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hair. She is___________.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6389" name="TextBox 6"/>
          <p:cNvSpPr/>
          <p:nvPr/>
        </p:nvSpPr>
        <p:spPr>
          <a:xfrm>
            <a:off x="8239125" y="2428875"/>
            <a:ext cx="106235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teacher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6390" name="TextBox 7"/>
          <p:cNvSpPr/>
          <p:nvPr/>
        </p:nvSpPr>
        <p:spPr>
          <a:xfrm>
            <a:off x="9525000" y="3143250"/>
            <a:ext cx="80899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curly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6391" name="TextBox 8"/>
          <p:cNvSpPr/>
          <p:nvPr/>
        </p:nvSpPr>
        <p:spPr>
          <a:xfrm>
            <a:off x="6381750" y="3143250"/>
            <a:ext cx="104584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helpful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6392" name="TextBox 9"/>
          <p:cNvSpPr/>
          <p:nvPr/>
        </p:nvSpPr>
        <p:spPr>
          <a:xfrm>
            <a:off x="6953250" y="3857625"/>
            <a:ext cx="89344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pretty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bldLvl="0"/>
      <p:bldP spid="16390" grpId="0" bldLvl="0"/>
      <p:bldP spid="16391" grpId="0" bldLvl="0"/>
      <p:bldP spid="16392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0466" name="Picture 2" descr="D:\幻灯片素材\白板-3d小人\白板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17725" y="261938"/>
            <a:ext cx="8104188" cy="6078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0467" name="Rectangle 4"/>
          <p:cNvSpPr/>
          <p:nvPr/>
        </p:nvSpPr>
        <p:spPr>
          <a:xfrm>
            <a:off x="4008438" y="1268413"/>
            <a:ext cx="2016125" cy="5048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grpSp>
        <p:nvGrpSpPr>
          <p:cNvPr id="190468" name="Group 5"/>
          <p:cNvGrpSpPr/>
          <p:nvPr/>
        </p:nvGrpSpPr>
        <p:grpSpPr>
          <a:xfrm>
            <a:off x="917575" y="-557212"/>
            <a:ext cx="8166100" cy="1851025"/>
            <a:chOff x="0" y="0"/>
            <a:chExt cx="12868" cy="2922"/>
          </a:xfrm>
        </p:grpSpPr>
        <p:sp>
          <p:nvSpPr>
            <p:cNvPr id="190475" name="Oval 6"/>
            <p:cNvSpPr/>
            <p:nvPr/>
          </p:nvSpPr>
          <p:spPr>
            <a:xfrm>
              <a:off x="0" y="398"/>
              <a:ext cx="2264" cy="2525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0476" name="Oval 7"/>
            <p:cNvSpPr/>
            <p:nvPr/>
          </p:nvSpPr>
          <p:spPr>
            <a:xfrm>
              <a:off x="1888" y="381"/>
              <a:ext cx="1160" cy="1293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0477" name="Oval 8"/>
            <p:cNvSpPr/>
            <p:nvPr/>
          </p:nvSpPr>
          <p:spPr>
            <a:xfrm>
              <a:off x="2919" y="238"/>
              <a:ext cx="1160" cy="129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0478" name="Oval 9"/>
            <p:cNvSpPr/>
            <p:nvPr/>
          </p:nvSpPr>
          <p:spPr>
            <a:xfrm>
              <a:off x="3817" y="490"/>
              <a:ext cx="1510" cy="1293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0479" name="Oval 10"/>
            <p:cNvSpPr/>
            <p:nvPr/>
          </p:nvSpPr>
          <p:spPr>
            <a:xfrm>
              <a:off x="5214" y="241"/>
              <a:ext cx="1248" cy="1293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0480" name="Oval 11"/>
            <p:cNvSpPr/>
            <p:nvPr/>
          </p:nvSpPr>
          <p:spPr>
            <a:xfrm>
              <a:off x="6038" y="5"/>
              <a:ext cx="1248" cy="1293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0481" name="Oval 12"/>
            <p:cNvSpPr/>
            <p:nvPr/>
          </p:nvSpPr>
          <p:spPr>
            <a:xfrm>
              <a:off x="7028" y="238"/>
              <a:ext cx="1248" cy="129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0482" name="Oval 13"/>
            <p:cNvSpPr/>
            <p:nvPr/>
          </p:nvSpPr>
          <p:spPr>
            <a:xfrm>
              <a:off x="7652" y="5"/>
              <a:ext cx="1248" cy="1293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0483" name="Oval 14"/>
            <p:cNvSpPr/>
            <p:nvPr/>
          </p:nvSpPr>
          <p:spPr>
            <a:xfrm>
              <a:off x="8616" y="463"/>
              <a:ext cx="1248" cy="129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0484" name="Oval 15"/>
            <p:cNvSpPr/>
            <p:nvPr/>
          </p:nvSpPr>
          <p:spPr>
            <a:xfrm>
              <a:off x="9523" y="240"/>
              <a:ext cx="1588" cy="1293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0485" name="Oval 16"/>
            <p:cNvSpPr/>
            <p:nvPr/>
          </p:nvSpPr>
          <p:spPr>
            <a:xfrm>
              <a:off x="10883" y="5"/>
              <a:ext cx="1588" cy="1293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0486" name="Oval 17"/>
            <p:cNvSpPr/>
            <p:nvPr/>
          </p:nvSpPr>
          <p:spPr>
            <a:xfrm>
              <a:off x="12074" y="0"/>
              <a:ext cx="794" cy="1293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190469" name="Rectangle 33"/>
          <p:cNvSpPr/>
          <p:nvPr/>
        </p:nvSpPr>
        <p:spPr>
          <a:xfrm>
            <a:off x="1420813" y="6454775"/>
            <a:ext cx="9247187" cy="40322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90470" name="Oval 34"/>
          <p:cNvSpPr/>
          <p:nvPr/>
        </p:nvSpPr>
        <p:spPr>
          <a:xfrm>
            <a:off x="10056813" y="5994400"/>
            <a:ext cx="863600" cy="86360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90471" name="Oval 35"/>
          <p:cNvSpPr/>
          <p:nvPr/>
        </p:nvSpPr>
        <p:spPr>
          <a:xfrm>
            <a:off x="9852025" y="5805488"/>
            <a:ext cx="331788" cy="3317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90472" name="Oval 36"/>
          <p:cNvSpPr/>
          <p:nvPr/>
        </p:nvSpPr>
        <p:spPr>
          <a:xfrm>
            <a:off x="9496425" y="6170613"/>
            <a:ext cx="687388" cy="687387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90473" name="TextBox 36"/>
          <p:cNvSpPr/>
          <p:nvPr/>
        </p:nvSpPr>
        <p:spPr>
          <a:xfrm>
            <a:off x="2973388" y="2357438"/>
            <a:ext cx="24815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Homework: </a:t>
            </a:r>
            <a:endParaRPr lang="zh-CN" altLang="en-US" sz="36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90474" name="TextBox 37"/>
          <p:cNvSpPr/>
          <p:nvPr/>
        </p:nvSpPr>
        <p:spPr>
          <a:xfrm>
            <a:off x="2952750" y="3497263"/>
            <a:ext cx="4811713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Try to use the new words to describe a friend or a teacher you like, and write it down.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1490" name="矩形 29"/>
          <p:cNvSpPr/>
          <p:nvPr/>
        </p:nvSpPr>
        <p:spPr>
          <a:xfrm>
            <a:off x="4279900" y="6597650"/>
            <a:ext cx="647700" cy="1444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PPT</a:t>
            </a: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模板下载：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  <a:hlinkClick r:id="rId1"/>
              </a:rPr>
              <a:t>www.1ppt.com/moban/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    </a:t>
            </a: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行业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PPT</a:t>
            </a: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模板：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  <a:hlinkClick r:id="rId2"/>
              </a:rPr>
              <a:t>www.1ppt.com/hangye/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</a:t>
            </a:r>
            <a:endParaRPr lang="zh-CN" altLang="en-US" sz="100" dirty="0">
              <a:solidFill>
                <a:srgbClr val="4A452A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节日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PPT</a:t>
            </a: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模板：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  <a:hlinkClick r:id="rId3"/>
              </a:rPr>
              <a:t>www.1ppt.com/jieri/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          PPT</a:t>
            </a: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素材下载：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  <a:hlinkClick r:id="rId4"/>
              </a:rPr>
              <a:t>www.1ppt.com/sucai/</a:t>
            </a:r>
            <a:endParaRPr lang="en-US" altLang="zh-CN" sz="100" dirty="0">
              <a:solidFill>
                <a:srgbClr val="4A452A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PPT</a:t>
            </a: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背景图片：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  <a:hlinkClick r:id="rId5"/>
              </a:rPr>
              <a:t>www.1ppt.com/beijing/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     PPT</a:t>
            </a: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图表下载：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  <a:hlinkClick r:id="rId6"/>
              </a:rPr>
              <a:t>www.1ppt.com/tubiao/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     </a:t>
            </a:r>
            <a:endParaRPr lang="zh-CN" altLang="en-US" sz="100" dirty="0">
              <a:solidFill>
                <a:srgbClr val="4A452A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优秀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PPT</a:t>
            </a: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下载：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  <a:hlinkClick r:id="rId7"/>
              </a:rPr>
              <a:t>www.1ppt.com/xiazai/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       PPT</a:t>
            </a: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教程： 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  <a:hlinkClick r:id="rId8"/>
              </a:rPr>
              <a:t>www.1ppt.com/powerpoint/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     </a:t>
            </a:r>
            <a:endParaRPr lang="zh-CN" altLang="en-US" sz="100" dirty="0">
              <a:solidFill>
                <a:srgbClr val="4A452A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Word</a:t>
            </a: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教程： 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  <a:hlinkClick r:id="rId9"/>
              </a:rPr>
              <a:t>www.1ppt.com/word/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             Excel</a:t>
            </a: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教程：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  <a:hlinkClick r:id="rId10"/>
              </a:rPr>
              <a:t>www.1ppt.com/excel/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 </a:t>
            </a:r>
            <a:endParaRPr lang="zh-CN" altLang="en-US" sz="100" dirty="0">
              <a:solidFill>
                <a:srgbClr val="4A452A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资料下载：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  <a:hlinkClick r:id="rId11"/>
              </a:rPr>
              <a:t>www.1ppt.com/ziliao/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               PPT</a:t>
            </a: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课件下载：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  <a:hlinkClick r:id="rId12"/>
              </a:rPr>
              <a:t>www.1ppt.com/kejian/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</a:t>
            </a:r>
            <a:endParaRPr lang="zh-CN" altLang="en-US" sz="100" dirty="0">
              <a:solidFill>
                <a:srgbClr val="4A452A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范文下载：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  <a:hlinkClick r:id="rId13"/>
              </a:rPr>
              <a:t>www.1ppt.com/fanwen/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            </a:t>
            </a: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试卷下载：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  <a:hlinkClick r:id="rId14"/>
              </a:rPr>
              <a:t>www.1ppt.com/shiti/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 </a:t>
            </a:r>
            <a:endParaRPr lang="zh-CN" altLang="en-US" sz="100" dirty="0">
              <a:solidFill>
                <a:srgbClr val="4A452A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教案下载：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  <a:hlinkClick r:id="rId15"/>
              </a:rPr>
              <a:t>www.1ppt.com/jiaoan/</a:t>
            </a: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 </a:t>
            </a:r>
            <a:endParaRPr lang="zh-CN" altLang="en-US" sz="100" dirty="0">
              <a:solidFill>
                <a:srgbClr val="4A452A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100" dirty="0">
                <a:solidFill>
                  <a:srgbClr val="4A452A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 </a:t>
            </a:r>
            <a:endParaRPr lang="zh-CN" altLang="en-US" sz="100" dirty="0">
              <a:solidFill>
                <a:srgbClr val="4A452A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</p:txBody>
      </p:sp>
      <p:sp>
        <p:nvSpPr>
          <p:cNvPr id="191491" name="Line 2"/>
          <p:cNvSpPr/>
          <p:nvPr/>
        </p:nvSpPr>
        <p:spPr>
          <a:xfrm>
            <a:off x="3430588" y="260350"/>
            <a:ext cx="1587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91492" name="AutoShape 3"/>
          <p:cNvSpPr/>
          <p:nvPr/>
        </p:nvSpPr>
        <p:spPr>
          <a:xfrm rot="-5400000">
            <a:off x="5597525" y="1846263"/>
            <a:ext cx="1004888" cy="9210675"/>
          </a:xfrm>
          <a:prstGeom prst="flowChartDelay">
            <a:avLst/>
          </a:prstGeom>
          <a:solidFill>
            <a:srgbClr val="FF9900"/>
          </a:solidFill>
          <a:ln w="9525">
            <a:noFill/>
          </a:ln>
        </p:spPr>
        <p:txBody>
          <a:bodyPr anchor="ctr"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grpSp>
        <p:nvGrpSpPr>
          <p:cNvPr id="191493" name="Group 4"/>
          <p:cNvGrpSpPr/>
          <p:nvPr/>
        </p:nvGrpSpPr>
        <p:grpSpPr>
          <a:xfrm rot="-1200000">
            <a:off x="2208213" y="549275"/>
            <a:ext cx="2732087" cy="990600"/>
            <a:chOff x="0" y="0"/>
            <a:chExt cx="4304" cy="1561"/>
          </a:xfrm>
        </p:grpSpPr>
        <p:pic>
          <p:nvPicPr>
            <p:cNvPr id="191515" name="Picture 5" descr="header_bg"/>
            <p:cNvPicPr>
              <a:picLocks noChangeAspect="1"/>
            </p:cNvPicPr>
            <p:nvPr/>
          </p:nvPicPr>
          <p:blipFill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36" t="11484" r="57013" b="69133"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1516" name="Oval 6"/>
            <p:cNvSpPr/>
            <p:nvPr/>
          </p:nvSpPr>
          <p:spPr>
            <a:xfrm>
              <a:off x="0" y="27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1517" name="Oval 7"/>
            <p:cNvSpPr/>
            <p:nvPr/>
          </p:nvSpPr>
          <p:spPr>
            <a:xfrm>
              <a:off x="2602" y="27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1518" name="Oval 8"/>
            <p:cNvSpPr/>
            <p:nvPr/>
          </p:nvSpPr>
          <p:spPr>
            <a:xfrm rot="3660000">
              <a:off x="492" y="227"/>
              <a:ext cx="1049" cy="5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191494" name="Line 9"/>
          <p:cNvSpPr/>
          <p:nvPr/>
        </p:nvSpPr>
        <p:spPr>
          <a:xfrm>
            <a:off x="2640013" y="669925"/>
            <a:ext cx="1587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miter/>
            <a:headEnd type="none" w="med" len="med"/>
            <a:tailEnd type="none" w="med" len="med"/>
          </a:ln>
        </p:spPr>
      </p:sp>
      <p:grpSp>
        <p:nvGrpSpPr>
          <p:cNvPr id="191495" name="Group 10"/>
          <p:cNvGrpSpPr/>
          <p:nvPr/>
        </p:nvGrpSpPr>
        <p:grpSpPr>
          <a:xfrm>
            <a:off x="1276350" y="-436562"/>
            <a:ext cx="8375650" cy="1658937"/>
            <a:chOff x="0" y="0"/>
            <a:chExt cx="13203" cy="2619"/>
          </a:xfrm>
        </p:grpSpPr>
        <p:sp>
          <p:nvSpPr>
            <p:cNvPr id="191503" name="Oval 11"/>
            <p:cNvSpPr/>
            <p:nvPr/>
          </p:nvSpPr>
          <p:spPr>
            <a:xfrm>
              <a:off x="0" y="353"/>
              <a:ext cx="2264" cy="2267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1504" name="Oval 12"/>
            <p:cNvSpPr/>
            <p:nvPr/>
          </p:nvSpPr>
          <p:spPr>
            <a:xfrm>
              <a:off x="1887" y="338"/>
              <a:ext cx="1160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1505" name="Oval 13"/>
            <p:cNvSpPr/>
            <p:nvPr/>
          </p:nvSpPr>
          <p:spPr>
            <a:xfrm>
              <a:off x="2918" y="210"/>
              <a:ext cx="1159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1506" name="Oval 14"/>
            <p:cNvSpPr/>
            <p:nvPr/>
          </p:nvSpPr>
          <p:spPr>
            <a:xfrm>
              <a:off x="3815" y="213"/>
              <a:ext cx="1510" cy="1384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1507" name="Oval 15"/>
            <p:cNvSpPr/>
            <p:nvPr/>
          </p:nvSpPr>
          <p:spPr>
            <a:xfrm>
              <a:off x="5212" y="2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1508" name="Oval 16"/>
            <p:cNvSpPr/>
            <p:nvPr/>
          </p:nvSpPr>
          <p:spPr>
            <a:xfrm>
              <a:off x="6035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1509" name="Oval 17"/>
            <p:cNvSpPr/>
            <p:nvPr/>
          </p:nvSpPr>
          <p:spPr>
            <a:xfrm>
              <a:off x="7025" y="210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1510" name="Oval 18"/>
            <p:cNvSpPr/>
            <p:nvPr/>
          </p:nvSpPr>
          <p:spPr>
            <a:xfrm>
              <a:off x="7648" y="0"/>
              <a:ext cx="1248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1511" name="Oval 19"/>
            <p:cNvSpPr/>
            <p:nvPr/>
          </p:nvSpPr>
          <p:spPr>
            <a:xfrm>
              <a:off x="8612" y="412"/>
              <a:ext cx="124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1512" name="Oval 20"/>
            <p:cNvSpPr/>
            <p:nvPr/>
          </p:nvSpPr>
          <p:spPr>
            <a:xfrm>
              <a:off x="9518" y="211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1513" name="Oval 21"/>
            <p:cNvSpPr/>
            <p:nvPr/>
          </p:nvSpPr>
          <p:spPr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1514" name="Oval 22"/>
            <p:cNvSpPr/>
            <p:nvPr/>
          </p:nvSpPr>
          <p:spPr>
            <a:xfrm>
              <a:off x="12409" y="213"/>
              <a:ext cx="794" cy="919"/>
            </a:xfrm>
            <a:prstGeom prst="ellipse">
              <a:avLst/>
            </a:prstGeom>
            <a:solidFill>
              <a:srgbClr val="FFA61B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191496" name="Group 23"/>
          <p:cNvGrpSpPr/>
          <p:nvPr/>
        </p:nvGrpSpPr>
        <p:grpSpPr>
          <a:xfrm>
            <a:off x="7297738" y="482600"/>
            <a:ext cx="2640012" cy="1884363"/>
            <a:chOff x="0" y="0"/>
            <a:chExt cx="4159" cy="2967"/>
          </a:xfrm>
        </p:grpSpPr>
        <p:pic>
          <p:nvPicPr>
            <p:cNvPr id="191499" name="Picture 24" descr="header_bg"/>
            <p:cNvPicPr>
              <a:picLocks noChangeAspect="1"/>
            </p:cNvPicPr>
            <p:nvPr/>
          </p:nvPicPr>
          <p:blipFill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6387" t="11484" r="29807" b="44257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1500" name="Oval 25"/>
            <p:cNvSpPr/>
            <p:nvPr/>
          </p:nvSpPr>
          <p:spPr>
            <a:xfrm>
              <a:off x="0" y="0"/>
              <a:ext cx="1361" cy="102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1501" name="Oval 26"/>
            <p:cNvSpPr/>
            <p:nvPr/>
          </p:nvSpPr>
          <p:spPr>
            <a:xfrm>
              <a:off x="795" y="200"/>
              <a:ext cx="1361" cy="51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  <p:sp>
          <p:nvSpPr>
            <p:cNvPr id="191502" name="Oval 27"/>
            <p:cNvSpPr/>
            <p:nvPr/>
          </p:nvSpPr>
          <p:spPr>
            <a:xfrm>
              <a:off x="2799" y="200"/>
              <a:ext cx="1361" cy="102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p>
              <a:pPr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191497" name="Line 28"/>
          <p:cNvSpPr/>
          <p:nvPr/>
        </p:nvSpPr>
        <p:spPr>
          <a:xfrm>
            <a:off x="8328025" y="188913"/>
            <a:ext cx="0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91498" name="Text Box 29"/>
          <p:cNvSpPr/>
          <p:nvPr/>
        </p:nvSpPr>
        <p:spPr>
          <a:xfrm>
            <a:off x="2154238" y="2636838"/>
            <a:ext cx="7947025" cy="3046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9600" dirty="0">
                <a:solidFill>
                  <a:srgbClr val="000000"/>
                </a:solidFill>
                <a:latin typeface="Urban Jungle"/>
                <a:sym typeface="Urban Jungle"/>
              </a:rPr>
              <a:t>THANK YOU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7154" name="TextBox 3"/>
          <p:cNvSpPr/>
          <p:nvPr/>
        </p:nvSpPr>
        <p:spPr>
          <a:xfrm>
            <a:off x="1524000" y="142875"/>
            <a:ext cx="22656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FF0066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Let’s sing</a:t>
            </a:r>
            <a:endParaRPr lang="zh-CN" altLang="en-US" sz="4000" b="1" dirty="0">
              <a:solidFill>
                <a:srgbClr val="FF0066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77155" name="TextBox 4"/>
          <p:cNvSpPr/>
          <p:nvPr/>
        </p:nvSpPr>
        <p:spPr>
          <a:xfrm>
            <a:off x="6237288" y="1077913"/>
            <a:ext cx="4405630" cy="470789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Make new friends,</a:t>
            </a: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But keep the old.</a:t>
            </a: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Some are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popular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, and some are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cute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.</a:t>
            </a: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Make new friends,</a:t>
            </a: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But keep the old.</a:t>
            </a: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Some are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clever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, and some are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helpful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.</a:t>
            </a: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Make new friends,</a:t>
            </a: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But keep the old.</a:t>
            </a: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Some are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polite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, and some are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friendly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.</a:t>
            </a: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Make new friends,</a:t>
            </a: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But keep the old.</a:t>
            </a: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Some are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quiet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, and some are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active</a:t>
            </a:r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.</a:t>
            </a: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pic>
        <p:nvPicPr>
          <p:cNvPr id="177156" name="Picture 3" descr="C:\Users\Tania\AppData\Roaming\Tencent\Users\344698322\QQ\WinTemp\RichOle\L{RVSRS4HEIMIO@UYMF_YZ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52625" y="1357313"/>
            <a:ext cx="4324350" cy="4429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2" descr="http://img.taopic.com/uploads/allimg/130525/240410-1305250H3129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3750" y="981075"/>
            <a:ext cx="4392613" cy="4824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TextBox 9"/>
          <p:cNvSpPr/>
          <p:nvPr/>
        </p:nvSpPr>
        <p:spPr>
          <a:xfrm>
            <a:off x="7264877" y="2628900"/>
            <a:ext cx="3105785" cy="14452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en-US" altLang="zh-CN" sz="44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wear glasses</a:t>
            </a:r>
            <a:endParaRPr lang="zh-CN" altLang="en-US" sz="44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44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戴眼镜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Box 10"/>
          <p:cNvSpPr/>
          <p:nvPr/>
        </p:nvSpPr>
        <p:spPr>
          <a:xfrm>
            <a:off x="7391400" y="1412875"/>
            <a:ext cx="2160588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en-US" altLang="zh-CN" sz="44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slim</a:t>
            </a:r>
            <a:endParaRPr lang="zh-CN" altLang="en-US" sz="44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44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苗条的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79203" name="Picture 7" descr="dNfCi2N9EwAA&amp;bo=gAJVA6gD4AQBCLQ!&amp;rf=viewer_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1088" y="836613"/>
            <a:ext cx="3673475" cy="4897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8" name="Text Box 8"/>
          <p:cNvSpPr/>
          <p:nvPr/>
        </p:nvSpPr>
        <p:spPr>
          <a:xfrm>
            <a:off x="7535069" y="3652838"/>
            <a:ext cx="1866900" cy="14452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en-US" altLang="zh-CN" sz="44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young</a:t>
            </a:r>
            <a:endParaRPr lang="zh-CN" altLang="en-US" sz="44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44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年轻的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/>
      <p:bldP spid="6148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0226" name="Picture 9" descr="http://softimg.xue163.com/img/litimg/1308/231739244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9288" y="2276475"/>
            <a:ext cx="3960812" cy="2640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TextBox 11"/>
          <p:cNvSpPr/>
          <p:nvPr/>
        </p:nvSpPr>
        <p:spPr>
          <a:xfrm>
            <a:off x="7824788" y="2924175"/>
            <a:ext cx="1305560" cy="14452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</a:t>
            </a:r>
            <a:r>
              <a:rPr lang="en-US" altLang="zh-CN" sz="44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nice</a:t>
            </a:r>
            <a:endParaRPr lang="zh-CN" altLang="en-US" sz="44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44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好的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1250" name="AutoShape 5" descr="ff37e40bf73fd494605cc582e7cf_561_690"/>
          <p:cNvSpPr>
            <a:spLocks noChangeAspect="1"/>
          </p:cNvSpPr>
          <p:nvPr/>
        </p:nvSpPr>
        <p:spPr>
          <a:xfrm>
            <a:off x="5943600" y="327660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8195" name="Text Box 14"/>
          <p:cNvSpPr/>
          <p:nvPr/>
        </p:nvSpPr>
        <p:spPr>
          <a:xfrm>
            <a:off x="1824038" y="5473700"/>
            <a:ext cx="283019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long straight hair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6" name="Text Box 15"/>
          <p:cNvSpPr/>
          <p:nvPr/>
        </p:nvSpPr>
        <p:spPr>
          <a:xfrm>
            <a:off x="6851650" y="5473700"/>
            <a:ext cx="265557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short curly hair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7" name="Text Box 16"/>
          <p:cNvSpPr/>
          <p:nvPr/>
        </p:nvSpPr>
        <p:spPr>
          <a:xfrm>
            <a:off x="6888163" y="4695825"/>
            <a:ext cx="9734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curly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8" name="Text Box 19"/>
          <p:cNvSpPr/>
          <p:nvPr/>
        </p:nvSpPr>
        <p:spPr>
          <a:xfrm>
            <a:off x="1773238" y="4710113"/>
            <a:ext cx="136779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straight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9" name="Text Box 23"/>
          <p:cNvSpPr/>
          <p:nvPr/>
        </p:nvSpPr>
        <p:spPr>
          <a:xfrm>
            <a:off x="3648075" y="4752975"/>
            <a:ext cx="89789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直的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00" name="Text Box 24"/>
          <p:cNvSpPr/>
          <p:nvPr/>
        </p:nvSpPr>
        <p:spPr>
          <a:xfrm>
            <a:off x="8256588" y="4710113"/>
            <a:ext cx="125539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卷曲的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1257" name="AutoShape 26" descr="YWI*OX2PWQAAYm2RMX0fWgAA&amp;bo=VQIgAwAAAAABBFc!&amp;rf=viewer_4"/>
          <p:cNvSpPr>
            <a:spLocks noChangeAspect="1"/>
          </p:cNvSpPr>
          <p:nvPr/>
        </p:nvSpPr>
        <p:spPr>
          <a:xfrm>
            <a:off x="5943600" y="327660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81258" name="AutoShape 28" descr="YWI*OX2PWQAAYm2RMX0fWgAA&amp;bo=VQIgAwAAAAABBFc!&amp;rf=viewer_4"/>
          <p:cNvSpPr>
            <a:spLocks noChangeAspect="1"/>
          </p:cNvSpPr>
          <p:nvPr/>
        </p:nvSpPr>
        <p:spPr>
          <a:xfrm>
            <a:off x="5943600" y="327660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81259" name="AutoShape 30" descr="YWI*OX2PWQAAYm2RMX0fWgAA&amp;bo=VQIgAwAAAAABAFM!&amp;rf=viewer_4"/>
          <p:cNvSpPr>
            <a:spLocks noChangeAspect="1"/>
          </p:cNvSpPr>
          <p:nvPr/>
        </p:nvSpPr>
        <p:spPr>
          <a:xfrm>
            <a:off x="5943600" y="327660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buFont typeface="Arial" panose="020B0604020202020204" pitchFamily="34" charset="0"/>
              <a:buNone/>
            </a:pPr>
            <a:endParaRPr lang="zh-CN" altLang="zh-CN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pic>
        <p:nvPicPr>
          <p:cNvPr id="181260" name="Picture 31" descr="LQU3Y4$E_C~UO4RY9M_MW4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3575" y="595313"/>
            <a:ext cx="2722563" cy="3644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5" name="Picture 34" descr="7}CDOF~1`VX4~C8Z~G1BF{J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1650" y="595313"/>
            <a:ext cx="2717800" cy="3644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ldLvl="0"/>
      <p:bldP spid="8196" grpId="0" bldLvl="0"/>
      <p:bldP spid="8197" grpId="0" bldLvl="0"/>
      <p:bldP spid="8198" grpId="0" bldLvl="0"/>
      <p:bldP spid="8199" grpId="0" bldLvl="0"/>
      <p:bldP spid="8200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 Box 6"/>
          <p:cNvSpPr/>
          <p:nvPr/>
        </p:nvSpPr>
        <p:spPr>
          <a:xfrm>
            <a:off x="7011988" y="2719388"/>
            <a:ext cx="145542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4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teach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19" name="Rectangle 7"/>
          <p:cNvSpPr/>
          <p:nvPr/>
        </p:nvSpPr>
        <p:spPr>
          <a:xfrm>
            <a:off x="8256588" y="2719388"/>
            <a:ext cx="67945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4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er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9220" name="Text Box 8"/>
          <p:cNvSpPr/>
          <p:nvPr/>
        </p:nvSpPr>
        <p:spPr>
          <a:xfrm>
            <a:off x="7391400" y="3827463"/>
            <a:ext cx="59118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21" name="Text Box 11"/>
          <p:cNvSpPr/>
          <p:nvPr/>
        </p:nvSpPr>
        <p:spPr>
          <a:xfrm>
            <a:off x="7391400" y="3827463"/>
            <a:ext cx="99949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教师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82278" name="Picture 6" descr="u=2806823286,1667443184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0425" y="620713"/>
            <a:ext cx="4143375" cy="58340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ldLvl="0"/>
      <p:bldP spid="9219" grpId="0" bldLvl="0"/>
      <p:bldP spid="9219" grpId="1" bldLvl="0"/>
      <p:bldP spid="9220" grpId="0" bldLvl="0"/>
      <p:bldP spid="9221" grpId="0" bldLvl="0"/>
      <p:bldP spid="9221" grpId="1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19"/>
          <p:cNvSpPr/>
          <p:nvPr/>
        </p:nvSpPr>
        <p:spPr>
          <a:xfrm>
            <a:off x="3143250" y="3141663"/>
            <a:ext cx="351631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young , nice.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0243" name="Picture 15" descr="KY[L(X3DW{]AMWGUGIVSGBW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3863" y="5300663"/>
            <a:ext cx="1096962" cy="1347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Picture 17" descr="6E}@V$)86(X60JE6U4_2}I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863" y="3860800"/>
            <a:ext cx="1096962" cy="1362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Picture 14" descr="`W)U88S)VOK46ME}(QZ}Y8K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1163" y="2441575"/>
            <a:ext cx="1103312" cy="1347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6" name="Picture 16" descr=")@0@Q@D_0NAK]5[5I7)_SZ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7513" y="1012825"/>
            <a:ext cx="1096962" cy="1362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7" name="TextBox 7"/>
          <p:cNvSpPr/>
          <p:nvPr/>
        </p:nvSpPr>
        <p:spPr>
          <a:xfrm>
            <a:off x="3192463" y="6172200"/>
            <a:ext cx="67913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short straight hair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0248" name="Rectangle 18"/>
          <p:cNvSpPr/>
          <p:nvPr/>
        </p:nvSpPr>
        <p:spPr>
          <a:xfrm>
            <a:off x="3094038" y="1747838"/>
            <a:ext cx="6299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slim , pretty, big eyes, long curly hair, helpful.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9" name="Rectangle 20"/>
          <p:cNvSpPr/>
          <p:nvPr/>
        </p:nvSpPr>
        <p:spPr>
          <a:xfrm>
            <a:off x="3176588" y="4765675"/>
            <a:ext cx="69469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young, tall, wear</a:t>
            </a:r>
            <a:r>
              <a:rPr lang="en-US" altLang="zh-CN" sz="2400" b="1" dirty="0">
                <a:solidFill>
                  <a:srgbClr val="FF0066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glasses, clever.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50" name="TextBox 9"/>
          <p:cNvSpPr/>
          <p:nvPr/>
        </p:nvSpPr>
        <p:spPr>
          <a:xfrm>
            <a:off x="3094038" y="1100138"/>
            <a:ext cx="144145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Mrs. Wu: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0251" name="Rectangle 22"/>
          <p:cNvSpPr/>
          <p:nvPr/>
        </p:nvSpPr>
        <p:spPr>
          <a:xfrm>
            <a:off x="4748213" y="1100138"/>
            <a:ext cx="206946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English teacher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0252" name="TextBox 8"/>
          <p:cNvSpPr/>
          <p:nvPr/>
        </p:nvSpPr>
        <p:spPr>
          <a:xfrm>
            <a:off x="3143250" y="3979863"/>
            <a:ext cx="150876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Mr. Zhao: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0253" name="Rectangle 24"/>
          <p:cNvSpPr/>
          <p:nvPr/>
        </p:nvSpPr>
        <p:spPr>
          <a:xfrm>
            <a:off x="4656138" y="5373688"/>
            <a:ext cx="212026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Chinese teacher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0254" name="TextBox 10"/>
          <p:cNvSpPr/>
          <p:nvPr/>
        </p:nvSpPr>
        <p:spPr>
          <a:xfrm>
            <a:off x="3176588" y="5419725"/>
            <a:ext cx="126619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Mrs. Li: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0255" name="TextBox 11"/>
          <p:cNvSpPr/>
          <p:nvPr/>
        </p:nvSpPr>
        <p:spPr>
          <a:xfrm>
            <a:off x="3143250" y="2540000"/>
            <a:ext cx="158750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Mr. Wang: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0256" name="Rectangle 27"/>
          <p:cNvSpPr/>
          <p:nvPr/>
        </p:nvSpPr>
        <p:spPr>
          <a:xfrm>
            <a:off x="4818063" y="2540000"/>
            <a:ext cx="149415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PE teacher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0257" name="Rectangle 28"/>
          <p:cNvSpPr/>
          <p:nvPr/>
        </p:nvSpPr>
        <p:spPr>
          <a:xfrm>
            <a:off x="4818063" y="3979863"/>
            <a:ext cx="174752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math teacher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0258" name="TextBox 3"/>
          <p:cNvSpPr/>
          <p:nvPr/>
        </p:nvSpPr>
        <p:spPr>
          <a:xfrm>
            <a:off x="1558925" y="6350"/>
            <a:ext cx="292354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800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look and say.</a:t>
            </a:r>
            <a:endParaRPr lang="zh-CN" altLang="en-US" sz="32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ldLvl="0"/>
      <p:bldP spid="10247" grpId="0" bldLvl="0"/>
      <p:bldP spid="10248" grpId="0" bldLvl="0"/>
      <p:bldP spid="10249" grpId="0" bldLvl="0"/>
      <p:bldP spid="10250" grpId="0" bldLvl="0"/>
      <p:bldP spid="10251" grpId="0" bldLvl="0"/>
      <p:bldP spid="10252" grpId="0" bldLvl="0"/>
      <p:bldP spid="10253" grpId="0" bldLvl="0"/>
      <p:bldP spid="10254" grpId="0" bldLvl="0"/>
      <p:bldP spid="10255" grpId="0" bldLvl="0"/>
      <p:bldP spid="10256" grpId="0" bldLvl="0"/>
      <p:bldP spid="10257" grpId="0" bldLvl="0"/>
      <p:bldP spid="10258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22" name="Picture 2" descr="D:\五年级课件\图片\Describe and guess.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1928813"/>
            <a:ext cx="4572000" cy="3429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23" name="TextBox 4"/>
          <p:cNvSpPr/>
          <p:nvPr/>
        </p:nvSpPr>
        <p:spPr>
          <a:xfrm>
            <a:off x="1595438" y="0"/>
            <a:ext cx="399923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800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Describe and guess.</a:t>
            </a:r>
            <a:endParaRPr lang="zh-CN" altLang="en-US" sz="32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84324" name="TextBox 5"/>
          <p:cNvSpPr/>
          <p:nvPr/>
        </p:nvSpPr>
        <p:spPr>
          <a:xfrm>
            <a:off x="6310313" y="2071688"/>
            <a:ext cx="4500562" cy="3046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Lily: She’s my favorite teacher.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      Who’s she? Guess!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Bill: What’s she like?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Lily: She’s nice. She’s slim. She 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      has long curly hair. She’s 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      young.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Bill: Is she our English teacher?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Lily: Yes, she is. She’s Mrs. Wu.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2264</Words>
  <Application>WPS 演示</Application>
  <PresentationFormat>宽屏</PresentationFormat>
  <Paragraphs>156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Times New Roman</vt:lpstr>
      <vt:lpstr>Arial Rounded MT Bold</vt:lpstr>
      <vt:lpstr>黑体</vt:lpstr>
      <vt:lpstr>Urban Jungle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2018-09-08T14:38:00Z</dcterms:created>
  <dcterms:modified xsi:type="dcterms:W3CDTF">2018-09-08T14:41:20Z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